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8288000" cy="10287000"/>
  <p:notesSz cx="6858000" cy="9144000"/>
  <p:embeddedFontLst>
    <p:embeddedFont>
      <p:font typeface="Aileron" panose="020B0604020202020204" charset="0"/>
      <p:regular r:id="rId9"/>
    </p:embeddedFont>
    <p:embeddedFont>
      <p:font typeface="Aileron Bold" panose="020B0604020202020204" charset="0"/>
      <p:regular r:id="rId10"/>
    </p:embeddedFont>
    <p:embeddedFont>
      <p:font typeface="Nourd Semi-Bold"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9243" autoAdjust="0"/>
  </p:normalViewPr>
  <p:slideViewPr>
    <p:cSldViewPr>
      <p:cViewPr varScale="1">
        <p:scale>
          <a:sx n="44" d="100"/>
          <a:sy n="44" d="100"/>
        </p:scale>
        <p:origin x="133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Hello </a:t>
            </a:r>
            <a:r>
              <a:rPr lang="en-US" dirty="0" err="1"/>
              <a:t>Mentorness</a:t>
            </a:r>
            <a:r>
              <a:rPr lang="en-US" dirty="0"/>
              <a:t> Team. Today, I am excited to present the findings of our comprehensive analysis of a hotel aggregator’s dataset.</a:t>
            </a:r>
          </a:p>
          <a:p>
            <a:r>
              <a:rPr lang="en-US" dirty="0"/>
              <a:t>This project, undertaken as part of our internship program, leverages the powerful capabilities of Power BI to derive meaningful insights and trends from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 is our table of contents:</a:t>
            </a:r>
          </a:p>
          <a:p>
            <a:r>
              <a:rPr lang="en-US" dirty="0"/>
              <a:t>A brief introduction.</a:t>
            </a:r>
          </a:p>
          <a:p>
            <a:r>
              <a:rPr lang="en-US" dirty="0"/>
              <a:t>A discussion about our data.</a:t>
            </a:r>
          </a:p>
          <a:p>
            <a:r>
              <a:rPr lang="en-US" dirty="0"/>
              <a:t>An overview of the operations we have performed.</a:t>
            </a:r>
          </a:p>
          <a:p>
            <a:r>
              <a:rPr lang="en-US" dirty="0"/>
              <a:t>A concluding section.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GB" dirty="0"/>
              <a:t>Analysing house renting trends is crucial in the dynamic real estate market. It helps understand renters’ preferences, aiding landlords in decision-making about pricing, upgrades, and marketing. It also identifies peak rental periods and future demand, facilitating planning and resource allocation. For tenants, it assists in finding best-value properties. Thus, it’s a vital tool for both property owners and renters.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this project, we are working with a dataset that comprises various attributes related to listings, hosts, reviews, and availability. These attributes include unique identifiers for each listing and host, URLs of the listings, dates of the last data scrape, sources of the listing information, names and descriptions of the listings, overviews of the </a:t>
            </a:r>
            <a:r>
              <a:rPr lang="en-US" dirty="0" err="1"/>
              <a:t>neighbourhoods</a:t>
            </a:r>
            <a:r>
              <a:rPr lang="en-US" dirty="0"/>
              <a:t> where the listings are located, and URLs of the listing’s pictures. There are many more columns capturing details about hosts, location, property type, room details, amenities, pricing, availability, reviews, and other relevant information.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GB" b="0" i="0" dirty="0">
                <a:solidFill>
                  <a:srgbClr val="111111"/>
                </a:solidFill>
                <a:effectLst/>
                <a:highlight>
                  <a:srgbClr val="FFFFFF"/>
                </a:highlight>
                <a:latin typeface="-apple-system"/>
              </a:rPr>
              <a:t>Our project aims to visualize listing distribution, </a:t>
            </a:r>
            <a:r>
              <a:rPr lang="en-GB" b="0" i="0" dirty="0" err="1">
                <a:solidFill>
                  <a:srgbClr val="111111"/>
                </a:solidFill>
                <a:effectLst/>
                <a:highlight>
                  <a:srgbClr val="FFFFFF"/>
                </a:highlight>
                <a:latin typeface="-apple-system"/>
              </a:rPr>
              <a:t>analyze</a:t>
            </a:r>
            <a:r>
              <a:rPr lang="en-GB" b="0" i="0" dirty="0">
                <a:solidFill>
                  <a:srgbClr val="111111"/>
                </a:solidFill>
                <a:effectLst/>
                <a:highlight>
                  <a:srgbClr val="FFFFFF"/>
                </a:highlight>
                <a:latin typeface="-apple-system"/>
              </a:rPr>
              <a:t> pricing trends, investigate listing availability, evaluate host characteristics, examine review scores, and </a:t>
            </a:r>
            <a:r>
              <a:rPr lang="en-GB" b="0" i="0" dirty="0" err="1">
                <a:solidFill>
                  <a:srgbClr val="111111"/>
                </a:solidFill>
                <a:effectLst/>
                <a:highlight>
                  <a:srgbClr val="FFFFFF"/>
                </a:highlight>
                <a:latin typeface="-apple-system"/>
              </a:rPr>
              <a:t>analyze</a:t>
            </a:r>
            <a:r>
              <a:rPr lang="en-GB" b="0" i="0" dirty="0">
                <a:solidFill>
                  <a:srgbClr val="111111"/>
                </a:solidFill>
                <a:effectLst/>
                <a:highlight>
                  <a:srgbClr val="FFFFFF"/>
                </a:highlight>
                <a:latin typeface="-apple-system"/>
              </a:rPr>
              <a:t> property and room type distribution. We’ll explore correlations between host attributes and listing performance, impact of reviews on performance, and trends in accommodation popularity.</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GB" b="0" i="0" dirty="0">
                <a:solidFill>
                  <a:srgbClr val="111111"/>
                </a:solidFill>
                <a:effectLst/>
                <a:highlight>
                  <a:srgbClr val="FFFFFF"/>
                </a:highlight>
                <a:latin typeface="-apple-system"/>
              </a:rPr>
              <a:t>In conclusion, we’ll deliver Power BI dashboards showing listing distribution, pricing trends, host traits, and review scores. We’ll report on availability, property preferences, and guest satisfaction influencers. We’ll also suggest improvements for hosts and the platform. This project enhances our Power BI skills in </a:t>
            </a:r>
            <a:r>
              <a:rPr lang="en-GB" b="0" i="0" dirty="0" err="1">
                <a:solidFill>
                  <a:srgbClr val="111111"/>
                </a:solidFill>
                <a:effectLst/>
                <a:highlight>
                  <a:srgbClr val="FFFFFF"/>
                </a:highlight>
                <a:latin typeface="-apple-system"/>
              </a:rPr>
              <a:t>analyzing</a:t>
            </a:r>
            <a:r>
              <a:rPr lang="en-GB" b="0" i="0" dirty="0">
                <a:solidFill>
                  <a:srgbClr val="111111"/>
                </a:solidFill>
                <a:effectLst/>
                <a:highlight>
                  <a:srgbClr val="FFFFFF"/>
                </a:highlight>
                <a:latin typeface="-apple-system"/>
              </a:rPr>
              <a:t> hotel aggregator listings.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3"/><Relationship Id="rId7" Type="http://schemas.openxmlformats.org/officeDocument/2006/relationships/image" Target="../media/image1.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audio" Target="../media/media2.mp3"/><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DDBD3"/>
        </a:solidFill>
        <a:effectLst/>
      </p:bgPr>
    </p:bg>
    <p:spTree>
      <p:nvGrpSpPr>
        <p:cNvPr id="1" name=""/>
        <p:cNvGrpSpPr/>
        <p:nvPr/>
      </p:nvGrpSpPr>
      <p:grpSpPr>
        <a:xfrm>
          <a:off x="0" y="0"/>
          <a:ext cx="0" cy="0"/>
          <a:chOff x="0" y="0"/>
          <a:chExt cx="0" cy="0"/>
        </a:xfrm>
      </p:grpSpPr>
      <p:grpSp>
        <p:nvGrpSpPr>
          <p:cNvPr id="2" name="Group 2"/>
          <p:cNvGrpSpPr/>
          <p:nvPr/>
        </p:nvGrpSpPr>
        <p:grpSpPr>
          <a:xfrm>
            <a:off x="12887621" y="0"/>
            <a:ext cx="5400379" cy="10287000"/>
            <a:chOff x="0" y="0"/>
            <a:chExt cx="1422322" cy="2709333"/>
          </a:xfrm>
        </p:grpSpPr>
        <p:sp>
          <p:nvSpPr>
            <p:cNvPr id="3" name="Freeform 3"/>
            <p:cNvSpPr/>
            <p:nvPr/>
          </p:nvSpPr>
          <p:spPr>
            <a:xfrm>
              <a:off x="0" y="0"/>
              <a:ext cx="1422322" cy="2709333"/>
            </a:xfrm>
            <a:custGeom>
              <a:avLst/>
              <a:gdLst/>
              <a:ahLst/>
              <a:cxnLst/>
              <a:rect l="l" t="t" r="r" b="b"/>
              <a:pathLst>
                <a:path w="1422322" h="2709333">
                  <a:moveTo>
                    <a:pt x="0" y="0"/>
                  </a:moveTo>
                  <a:lnTo>
                    <a:pt x="1422322" y="0"/>
                  </a:lnTo>
                  <a:lnTo>
                    <a:pt x="1422322" y="2709333"/>
                  </a:lnTo>
                  <a:lnTo>
                    <a:pt x="0" y="2709333"/>
                  </a:lnTo>
                  <a:close/>
                </a:path>
              </a:pathLst>
            </a:custGeom>
            <a:solidFill>
              <a:srgbClr val="201F1C"/>
            </a:solidFill>
          </p:spPr>
          <p:txBody>
            <a:bodyPr/>
            <a:lstStyle/>
            <a:p>
              <a:endParaRPr lang="en-GB"/>
            </a:p>
          </p:txBody>
        </p:sp>
        <p:sp>
          <p:nvSpPr>
            <p:cNvPr id="4" name="TextBox 4"/>
            <p:cNvSpPr txBox="1"/>
            <p:nvPr/>
          </p:nvSpPr>
          <p:spPr>
            <a:xfrm>
              <a:off x="0" y="-38100"/>
              <a:ext cx="1422322" cy="2747433"/>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9450194" y="1706073"/>
            <a:ext cx="6874853" cy="687485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GB"/>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sp>
        <p:nvSpPr>
          <p:cNvPr id="8" name="AutoShape 8"/>
          <p:cNvSpPr/>
          <p:nvPr/>
        </p:nvSpPr>
        <p:spPr>
          <a:xfrm>
            <a:off x="1028700" y="9395680"/>
            <a:ext cx="11858921" cy="0"/>
          </a:xfrm>
          <a:prstGeom prst="line">
            <a:avLst/>
          </a:prstGeom>
          <a:ln w="28575" cap="flat">
            <a:solidFill>
              <a:srgbClr val="201F1C"/>
            </a:solidFill>
            <a:prstDash val="solid"/>
            <a:headEnd type="none" w="sm" len="sm"/>
            <a:tailEnd type="none" w="sm" len="sm"/>
          </a:ln>
        </p:spPr>
        <p:txBody>
          <a:bodyPr/>
          <a:lstStyle/>
          <a:p>
            <a:endParaRPr lang="en-GB"/>
          </a:p>
        </p:txBody>
      </p:sp>
      <p:grpSp>
        <p:nvGrpSpPr>
          <p:cNvPr id="9" name="Group 9"/>
          <p:cNvGrpSpPr/>
          <p:nvPr/>
        </p:nvGrpSpPr>
        <p:grpSpPr>
          <a:xfrm>
            <a:off x="9574812" y="1830704"/>
            <a:ext cx="6625618" cy="6625591"/>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10614" r="-22717"/>
              </a:stretch>
            </a:blipFill>
          </p:spPr>
          <p:txBody>
            <a:bodyPr/>
            <a:lstStyle/>
            <a:p>
              <a:endParaRPr lang="en-GB"/>
            </a:p>
          </p:txBody>
        </p:sp>
      </p:grpSp>
      <p:sp>
        <p:nvSpPr>
          <p:cNvPr id="11" name="Freeform 11"/>
          <p:cNvSpPr/>
          <p:nvPr/>
        </p:nvSpPr>
        <p:spPr>
          <a:xfrm>
            <a:off x="1255476" y="496248"/>
            <a:ext cx="2668913" cy="2668913"/>
          </a:xfrm>
          <a:custGeom>
            <a:avLst/>
            <a:gdLst/>
            <a:ahLst/>
            <a:cxnLst/>
            <a:rect l="l" t="t" r="r" b="b"/>
            <a:pathLst>
              <a:path w="2668913" h="2668913">
                <a:moveTo>
                  <a:pt x="0" y="0"/>
                </a:moveTo>
                <a:lnTo>
                  <a:pt x="2668913" y="0"/>
                </a:lnTo>
                <a:lnTo>
                  <a:pt x="2668913" y="2668913"/>
                </a:lnTo>
                <a:lnTo>
                  <a:pt x="0" y="2668913"/>
                </a:lnTo>
                <a:lnTo>
                  <a:pt x="0" y="0"/>
                </a:lnTo>
                <a:close/>
              </a:path>
            </a:pathLst>
          </a:custGeom>
          <a:blipFill>
            <a:blip r:embed="rId8"/>
            <a:stretch>
              <a:fillRect/>
            </a:stretch>
          </a:blipFill>
        </p:spPr>
        <p:txBody>
          <a:bodyPr/>
          <a:lstStyle/>
          <a:p>
            <a:endParaRPr lang="en-GB"/>
          </a:p>
        </p:txBody>
      </p:sp>
      <p:sp>
        <p:nvSpPr>
          <p:cNvPr id="12" name="TextBox 12"/>
          <p:cNvSpPr txBox="1"/>
          <p:nvPr/>
        </p:nvSpPr>
        <p:spPr>
          <a:xfrm>
            <a:off x="1255476" y="7675245"/>
            <a:ext cx="6789467" cy="1564005"/>
          </a:xfrm>
          <a:prstGeom prst="rect">
            <a:avLst/>
          </a:prstGeom>
        </p:spPr>
        <p:txBody>
          <a:bodyPr lIns="0" tIns="0" rIns="0" bIns="0" rtlCol="0" anchor="t">
            <a:spAutoFit/>
          </a:bodyPr>
          <a:lstStyle/>
          <a:p>
            <a:pPr algn="l">
              <a:lnSpc>
                <a:spcPts val="2520"/>
              </a:lnSpc>
            </a:pPr>
            <a:r>
              <a:rPr lang="en-US" sz="1800" dirty="0">
                <a:solidFill>
                  <a:srgbClr val="201F1C"/>
                </a:solidFill>
                <a:latin typeface="Aileron Bold"/>
              </a:rPr>
              <a:t>Phone: +46736167109</a:t>
            </a:r>
          </a:p>
          <a:p>
            <a:pPr algn="l">
              <a:lnSpc>
                <a:spcPts val="2520"/>
              </a:lnSpc>
            </a:pPr>
            <a:r>
              <a:rPr lang="en-US" sz="1800" dirty="0">
                <a:solidFill>
                  <a:srgbClr val="201F1C"/>
                </a:solidFill>
                <a:latin typeface="Aileron Bold"/>
              </a:rPr>
              <a:t>Email: firas.ben-thayer@student.hv.se</a:t>
            </a:r>
          </a:p>
          <a:p>
            <a:pPr algn="l">
              <a:lnSpc>
                <a:spcPts val="2520"/>
              </a:lnSpc>
            </a:pPr>
            <a:r>
              <a:rPr lang="en-US" sz="1800" dirty="0">
                <a:solidFill>
                  <a:srgbClr val="201F1C"/>
                </a:solidFill>
                <a:latin typeface="Aileron Bold"/>
              </a:rPr>
              <a:t>Website: https://waji-cv.my.canva.site/firas-ben-thayer</a:t>
            </a:r>
          </a:p>
          <a:p>
            <a:pPr algn="l">
              <a:lnSpc>
                <a:spcPts val="2520"/>
              </a:lnSpc>
            </a:pPr>
            <a:r>
              <a:rPr lang="en-US" sz="1800" dirty="0">
                <a:solidFill>
                  <a:srgbClr val="201F1C"/>
                </a:solidFill>
                <a:latin typeface="Aileron Bold"/>
              </a:rPr>
              <a:t>LinkedIn: https://www.linkedin.com/in/firas-ben-thayer</a:t>
            </a:r>
          </a:p>
          <a:p>
            <a:pPr algn="l">
              <a:lnSpc>
                <a:spcPts val="2520"/>
              </a:lnSpc>
              <a:spcBef>
                <a:spcPct val="0"/>
              </a:spcBef>
            </a:pPr>
            <a:r>
              <a:rPr lang="en-US" sz="1800" dirty="0">
                <a:solidFill>
                  <a:srgbClr val="201F1C"/>
                </a:solidFill>
                <a:latin typeface="Aileron Bold"/>
              </a:rPr>
              <a:t>GitHub: https://github.com/firas-ben-thayer </a:t>
            </a:r>
          </a:p>
        </p:txBody>
      </p:sp>
      <p:sp>
        <p:nvSpPr>
          <p:cNvPr id="13" name="TextBox 13"/>
          <p:cNvSpPr txBox="1"/>
          <p:nvPr/>
        </p:nvSpPr>
        <p:spPr>
          <a:xfrm>
            <a:off x="1245951" y="3214319"/>
            <a:ext cx="7705906" cy="2950633"/>
          </a:xfrm>
          <a:prstGeom prst="rect">
            <a:avLst/>
          </a:prstGeom>
        </p:spPr>
        <p:txBody>
          <a:bodyPr lIns="0" tIns="0" rIns="0" bIns="0" rtlCol="0" anchor="t">
            <a:spAutoFit/>
          </a:bodyPr>
          <a:lstStyle/>
          <a:p>
            <a:pPr algn="l">
              <a:lnSpc>
                <a:spcPts val="7631"/>
              </a:lnSpc>
            </a:pPr>
            <a:r>
              <a:rPr lang="en-US" sz="8033">
                <a:solidFill>
                  <a:srgbClr val="201F1C"/>
                </a:solidFill>
                <a:latin typeface="Nourd Semi-Bold"/>
              </a:rPr>
              <a:t>HOTEL AGGREGATOR ANALYSIS</a:t>
            </a:r>
          </a:p>
        </p:txBody>
      </p:sp>
      <p:sp>
        <p:nvSpPr>
          <p:cNvPr id="14" name="TextBox 14"/>
          <p:cNvSpPr txBox="1"/>
          <p:nvPr/>
        </p:nvSpPr>
        <p:spPr>
          <a:xfrm>
            <a:off x="1255476" y="6520613"/>
            <a:ext cx="6421296" cy="375487"/>
          </a:xfrm>
          <a:prstGeom prst="rect">
            <a:avLst/>
          </a:prstGeom>
        </p:spPr>
        <p:txBody>
          <a:bodyPr lIns="0" tIns="0" rIns="0" bIns="0" rtlCol="0" anchor="t">
            <a:spAutoFit/>
          </a:bodyPr>
          <a:lstStyle/>
          <a:p>
            <a:pPr algn="l">
              <a:lnSpc>
                <a:spcPts val="2799"/>
              </a:lnSpc>
              <a:spcBef>
                <a:spcPct val="0"/>
              </a:spcBef>
            </a:pPr>
            <a:r>
              <a:rPr lang="en-US" sz="3600" b="1" dirty="0">
                <a:solidFill>
                  <a:srgbClr val="201F1C"/>
                </a:solidFill>
                <a:latin typeface="Aileron"/>
              </a:rPr>
              <a:t>Firas Ben Thayer</a:t>
            </a:r>
          </a:p>
        </p:txBody>
      </p:sp>
      <p:pic>
        <p:nvPicPr>
          <p:cNvPr id="15" name="2021-01-09_-_Feeling_Free_-_www.FesliyanStudios.com_David_Renda (mp3cut.net)">
            <a:hlinkClick r:id="" action="ppaction://media"/>
            <a:extLst>
              <a:ext uri="{FF2B5EF4-FFF2-40B4-BE49-F238E27FC236}">
                <a16:creationId xmlns:a16="http://schemas.microsoft.com/office/drawing/2014/main" id="{CC5F9389-D4F2-092A-8715-AFA31939089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614214" y="496248"/>
            <a:ext cx="487363" cy="487363"/>
          </a:xfrm>
          <a:prstGeom prst="rect">
            <a:avLst/>
          </a:prstGeom>
        </p:spPr>
      </p:pic>
      <p:pic>
        <p:nvPicPr>
          <p:cNvPr id="16" name="1">
            <a:hlinkClick r:id="" action="ppaction://media"/>
            <a:extLst>
              <a:ext uri="{FF2B5EF4-FFF2-40B4-BE49-F238E27FC236}">
                <a16:creationId xmlns:a16="http://schemas.microsoft.com/office/drawing/2014/main" id="{32A89AE3-2301-7D1D-9CA9-CF202A16F3A0}"/>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6857895" y="9151998"/>
            <a:ext cx="487363" cy="487363"/>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846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repeatCount="indefinite" fill="hold" display="0">
                  <p:stCondLst>
                    <p:cond delay="indefinite"/>
                  </p:stCondLst>
                  <p:endCondLst>
                    <p:cond evt="onStopAudio" delay="0">
                      <p:tgtEl>
                        <p:sldTgt/>
                      </p:tgtEl>
                    </p:cond>
                  </p:endCondLst>
                </p:cTn>
                <p:tgtEl>
                  <p:spTgt spid="15"/>
                </p:tgtEl>
              </p:cMediaNode>
            </p:audio>
            <p:audio>
              <p:cMediaNode vol="80000" showWhenStopped="0">
                <p:cTn id="11"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DDBD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682740"/>
            <a:chOff x="0" y="0"/>
            <a:chExt cx="4816593" cy="1233314"/>
          </a:xfrm>
        </p:grpSpPr>
        <p:sp>
          <p:nvSpPr>
            <p:cNvPr id="3" name="Freeform 3"/>
            <p:cNvSpPr/>
            <p:nvPr/>
          </p:nvSpPr>
          <p:spPr>
            <a:xfrm>
              <a:off x="0" y="0"/>
              <a:ext cx="4816592" cy="1233314"/>
            </a:xfrm>
            <a:custGeom>
              <a:avLst/>
              <a:gdLst/>
              <a:ahLst/>
              <a:cxnLst/>
              <a:rect l="l" t="t" r="r" b="b"/>
              <a:pathLst>
                <a:path w="4816592" h="1233314">
                  <a:moveTo>
                    <a:pt x="0" y="0"/>
                  </a:moveTo>
                  <a:lnTo>
                    <a:pt x="4816592" y="0"/>
                  </a:lnTo>
                  <a:lnTo>
                    <a:pt x="4816592" y="1233314"/>
                  </a:lnTo>
                  <a:lnTo>
                    <a:pt x="0" y="1233314"/>
                  </a:lnTo>
                  <a:close/>
                </a:path>
              </a:pathLst>
            </a:custGeom>
            <a:solidFill>
              <a:srgbClr val="201F1C"/>
            </a:solidFill>
          </p:spPr>
          <p:txBody>
            <a:bodyPr/>
            <a:lstStyle/>
            <a:p>
              <a:endParaRPr lang="en-GB"/>
            </a:p>
          </p:txBody>
        </p:sp>
        <p:sp>
          <p:nvSpPr>
            <p:cNvPr id="4" name="TextBox 4"/>
            <p:cNvSpPr txBox="1"/>
            <p:nvPr/>
          </p:nvSpPr>
          <p:spPr>
            <a:xfrm>
              <a:off x="0" y="-38100"/>
              <a:ext cx="4816593" cy="1271414"/>
            </a:xfrm>
            <a:prstGeom prst="rect">
              <a:avLst/>
            </a:prstGeom>
          </p:spPr>
          <p:txBody>
            <a:bodyPr lIns="50800" tIns="50800" rIns="50800" bIns="50800" rtlCol="0" anchor="ctr"/>
            <a:lstStyle/>
            <a:p>
              <a:pPr algn="ctr">
                <a:lnSpc>
                  <a:spcPts val="2520"/>
                </a:lnSpc>
              </a:pPr>
              <a:endParaRPr/>
            </a:p>
          </p:txBody>
        </p:sp>
      </p:grpSp>
      <p:sp>
        <p:nvSpPr>
          <p:cNvPr id="6" name="AutoShape 6"/>
          <p:cNvSpPr/>
          <p:nvPr/>
        </p:nvSpPr>
        <p:spPr>
          <a:xfrm>
            <a:off x="1028700" y="9395680"/>
            <a:ext cx="16230600" cy="0"/>
          </a:xfrm>
          <a:prstGeom prst="line">
            <a:avLst/>
          </a:prstGeom>
          <a:ln w="28575" cap="flat">
            <a:solidFill>
              <a:srgbClr val="201F1C"/>
            </a:solidFill>
            <a:prstDash val="solid"/>
            <a:headEnd type="none" w="sm" len="sm"/>
            <a:tailEnd type="none" w="sm" len="sm"/>
          </a:ln>
        </p:spPr>
        <p:txBody>
          <a:bodyPr/>
          <a:lstStyle/>
          <a:p>
            <a:endParaRPr lang="en-GB"/>
          </a:p>
        </p:txBody>
      </p:sp>
      <p:sp>
        <p:nvSpPr>
          <p:cNvPr id="7" name="TextBox 7"/>
          <p:cNvSpPr txBox="1"/>
          <p:nvPr/>
        </p:nvSpPr>
        <p:spPr>
          <a:xfrm>
            <a:off x="2231609" y="1585242"/>
            <a:ext cx="13824783" cy="936001"/>
          </a:xfrm>
          <a:prstGeom prst="rect">
            <a:avLst/>
          </a:prstGeom>
        </p:spPr>
        <p:txBody>
          <a:bodyPr lIns="0" tIns="0" rIns="0" bIns="0" rtlCol="0" anchor="t">
            <a:spAutoFit/>
          </a:bodyPr>
          <a:lstStyle/>
          <a:p>
            <a:pPr algn="ctr">
              <a:lnSpc>
                <a:spcPts val="6880"/>
              </a:lnSpc>
            </a:pPr>
            <a:r>
              <a:rPr lang="en-US" sz="8000">
                <a:solidFill>
                  <a:srgbClr val="FFFFFF"/>
                </a:solidFill>
                <a:latin typeface="Nourd Semi-Bold"/>
              </a:rPr>
              <a:t>TABLE OF CONTENT</a:t>
            </a:r>
          </a:p>
        </p:txBody>
      </p:sp>
      <p:sp>
        <p:nvSpPr>
          <p:cNvPr id="8" name="TextBox 8"/>
          <p:cNvSpPr txBox="1"/>
          <p:nvPr/>
        </p:nvSpPr>
        <p:spPr>
          <a:xfrm>
            <a:off x="11438292" y="5297273"/>
            <a:ext cx="4618100" cy="1579485"/>
          </a:xfrm>
          <a:prstGeom prst="rect">
            <a:avLst/>
          </a:prstGeom>
        </p:spPr>
        <p:txBody>
          <a:bodyPr lIns="0" tIns="0" rIns="0" bIns="0" rtlCol="0" anchor="t">
            <a:spAutoFit/>
          </a:bodyPr>
          <a:lstStyle/>
          <a:p>
            <a:pPr marL="711960" lvl="1" indent="-355980" algn="l">
              <a:lnSpc>
                <a:spcPts val="6595"/>
              </a:lnSpc>
              <a:buFont typeface="Arial"/>
              <a:buChar char="•"/>
            </a:pPr>
            <a:r>
              <a:rPr lang="en-US" sz="3297">
                <a:solidFill>
                  <a:srgbClr val="201F1C"/>
                </a:solidFill>
                <a:latin typeface="Aileron"/>
              </a:rPr>
              <a:t>Some Operations</a:t>
            </a:r>
          </a:p>
          <a:p>
            <a:pPr marL="711960" lvl="1" indent="-355980" algn="l">
              <a:lnSpc>
                <a:spcPts val="6595"/>
              </a:lnSpc>
              <a:buFont typeface="Arial"/>
              <a:buChar char="•"/>
            </a:pPr>
            <a:r>
              <a:rPr lang="en-US" sz="3297">
                <a:solidFill>
                  <a:srgbClr val="201F1C"/>
                </a:solidFill>
                <a:latin typeface="Aileron"/>
              </a:rPr>
              <a:t>Conclusion</a:t>
            </a:r>
          </a:p>
        </p:txBody>
      </p:sp>
      <p:sp>
        <p:nvSpPr>
          <p:cNvPr id="9" name="TextBox 9"/>
          <p:cNvSpPr txBox="1"/>
          <p:nvPr/>
        </p:nvSpPr>
        <p:spPr>
          <a:xfrm>
            <a:off x="2898913" y="5297273"/>
            <a:ext cx="3687477" cy="1579485"/>
          </a:xfrm>
          <a:prstGeom prst="rect">
            <a:avLst/>
          </a:prstGeom>
        </p:spPr>
        <p:txBody>
          <a:bodyPr lIns="0" tIns="0" rIns="0" bIns="0" rtlCol="0" anchor="t">
            <a:spAutoFit/>
          </a:bodyPr>
          <a:lstStyle/>
          <a:p>
            <a:pPr marL="711960" lvl="1" indent="-355980" algn="l">
              <a:lnSpc>
                <a:spcPts val="6595"/>
              </a:lnSpc>
              <a:buFont typeface="Arial"/>
              <a:buChar char="•"/>
            </a:pPr>
            <a:r>
              <a:rPr lang="en-US" sz="3297">
                <a:solidFill>
                  <a:srgbClr val="201F1C"/>
                </a:solidFill>
                <a:latin typeface="Aileron"/>
              </a:rPr>
              <a:t>Introduction</a:t>
            </a:r>
          </a:p>
          <a:p>
            <a:pPr marL="711960" lvl="1" indent="-355980" algn="l">
              <a:lnSpc>
                <a:spcPts val="6595"/>
              </a:lnSpc>
              <a:buFont typeface="Arial"/>
              <a:buChar char="•"/>
            </a:pPr>
            <a:r>
              <a:rPr lang="en-US" sz="3297">
                <a:solidFill>
                  <a:srgbClr val="201F1C"/>
                </a:solidFill>
                <a:latin typeface="Aileron"/>
              </a:rPr>
              <a:t>Our Data</a:t>
            </a:r>
          </a:p>
        </p:txBody>
      </p:sp>
      <p:pic>
        <p:nvPicPr>
          <p:cNvPr id="10" name="2">
            <a:hlinkClick r:id="" action="ppaction://media"/>
            <a:extLst>
              <a:ext uri="{FF2B5EF4-FFF2-40B4-BE49-F238E27FC236}">
                <a16:creationId xmlns:a16="http://schemas.microsoft.com/office/drawing/2014/main" id="{91BA883C-FDF5-9AB5-F31D-F4E6D51216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771937" y="8572500"/>
            <a:ext cx="487363" cy="487363"/>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4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DDBD3"/>
        </a:solidFill>
        <a:effectLst/>
      </p:bgPr>
    </p:bg>
    <p:spTree>
      <p:nvGrpSpPr>
        <p:cNvPr id="1" name=""/>
        <p:cNvGrpSpPr/>
        <p:nvPr/>
      </p:nvGrpSpPr>
      <p:grpSpPr>
        <a:xfrm>
          <a:off x="0" y="0"/>
          <a:ext cx="0" cy="0"/>
          <a:chOff x="0" y="0"/>
          <a:chExt cx="0" cy="0"/>
        </a:xfrm>
      </p:grpSpPr>
      <p:sp>
        <p:nvSpPr>
          <p:cNvPr id="2" name="AutoShape 2"/>
          <p:cNvSpPr/>
          <p:nvPr/>
        </p:nvSpPr>
        <p:spPr>
          <a:xfrm rot="-5400000">
            <a:off x="13132472" y="3362481"/>
            <a:ext cx="6753537" cy="0"/>
          </a:xfrm>
          <a:prstGeom prst="line">
            <a:avLst/>
          </a:prstGeom>
          <a:ln w="28575" cap="flat">
            <a:solidFill>
              <a:srgbClr val="201F1C"/>
            </a:solidFill>
            <a:prstDash val="solid"/>
            <a:headEnd type="none" w="sm" len="sm"/>
            <a:tailEnd type="none" w="sm" len="sm"/>
          </a:ln>
        </p:spPr>
        <p:txBody>
          <a:bodyPr/>
          <a:lstStyle/>
          <a:p>
            <a:endParaRPr lang="en-GB"/>
          </a:p>
        </p:txBody>
      </p:sp>
      <p:grpSp>
        <p:nvGrpSpPr>
          <p:cNvPr id="3" name="Group 3"/>
          <p:cNvGrpSpPr/>
          <p:nvPr/>
        </p:nvGrpSpPr>
        <p:grpSpPr>
          <a:xfrm>
            <a:off x="0" y="7191485"/>
            <a:ext cx="18288000" cy="3095515"/>
            <a:chOff x="0" y="0"/>
            <a:chExt cx="4816593" cy="815280"/>
          </a:xfrm>
        </p:grpSpPr>
        <p:sp>
          <p:nvSpPr>
            <p:cNvPr id="4" name="Freeform 4"/>
            <p:cNvSpPr/>
            <p:nvPr/>
          </p:nvSpPr>
          <p:spPr>
            <a:xfrm>
              <a:off x="0" y="0"/>
              <a:ext cx="4816592" cy="815280"/>
            </a:xfrm>
            <a:custGeom>
              <a:avLst/>
              <a:gdLst/>
              <a:ahLst/>
              <a:cxnLst/>
              <a:rect l="l" t="t" r="r" b="b"/>
              <a:pathLst>
                <a:path w="4816592" h="815280">
                  <a:moveTo>
                    <a:pt x="0" y="0"/>
                  </a:moveTo>
                  <a:lnTo>
                    <a:pt x="4816592" y="0"/>
                  </a:lnTo>
                  <a:lnTo>
                    <a:pt x="4816592" y="815280"/>
                  </a:lnTo>
                  <a:lnTo>
                    <a:pt x="0" y="815280"/>
                  </a:lnTo>
                  <a:close/>
                </a:path>
              </a:pathLst>
            </a:custGeom>
            <a:solidFill>
              <a:srgbClr val="201F1C"/>
            </a:solidFill>
          </p:spPr>
          <p:txBody>
            <a:bodyPr/>
            <a:lstStyle/>
            <a:p>
              <a:endParaRPr lang="en-GB"/>
            </a:p>
          </p:txBody>
        </p:sp>
        <p:sp>
          <p:nvSpPr>
            <p:cNvPr id="5" name="TextBox 5"/>
            <p:cNvSpPr txBox="1"/>
            <p:nvPr/>
          </p:nvSpPr>
          <p:spPr>
            <a:xfrm>
              <a:off x="0" y="-38100"/>
              <a:ext cx="4816593" cy="853380"/>
            </a:xfrm>
            <a:prstGeom prst="rect">
              <a:avLst/>
            </a:prstGeom>
          </p:spPr>
          <p:txBody>
            <a:bodyPr lIns="50800" tIns="50800" rIns="50800" bIns="50800" rtlCol="0" anchor="ctr"/>
            <a:lstStyle/>
            <a:p>
              <a:pPr algn="ctr">
                <a:lnSpc>
                  <a:spcPts val="2520"/>
                </a:lnSpc>
              </a:pPr>
              <a:endParaRPr/>
            </a:p>
          </p:txBody>
        </p:sp>
      </p:grpSp>
      <p:grpSp>
        <p:nvGrpSpPr>
          <p:cNvPr id="6" name="Group 6"/>
          <p:cNvGrpSpPr/>
          <p:nvPr/>
        </p:nvGrpSpPr>
        <p:grpSpPr>
          <a:xfrm>
            <a:off x="1049652" y="5324999"/>
            <a:ext cx="16209648" cy="3933301"/>
            <a:chOff x="0" y="0"/>
            <a:chExt cx="4230489" cy="1026536"/>
          </a:xfrm>
        </p:grpSpPr>
        <p:sp>
          <p:nvSpPr>
            <p:cNvPr id="7" name="Freeform 7"/>
            <p:cNvSpPr/>
            <p:nvPr/>
          </p:nvSpPr>
          <p:spPr>
            <a:xfrm>
              <a:off x="0" y="0"/>
              <a:ext cx="4230489" cy="1026536"/>
            </a:xfrm>
            <a:custGeom>
              <a:avLst/>
              <a:gdLst/>
              <a:ahLst/>
              <a:cxnLst/>
              <a:rect l="l" t="t" r="r" b="b"/>
              <a:pathLst>
                <a:path w="4230489" h="1026536">
                  <a:moveTo>
                    <a:pt x="0" y="0"/>
                  </a:moveTo>
                  <a:lnTo>
                    <a:pt x="4230489" y="0"/>
                  </a:lnTo>
                  <a:lnTo>
                    <a:pt x="4230489" y="1026536"/>
                  </a:lnTo>
                  <a:lnTo>
                    <a:pt x="0" y="1026536"/>
                  </a:lnTo>
                  <a:close/>
                </a:path>
              </a:pathLst>
            </a:custGeom>
            <a:solidFill>
              <a:srgbClr val="FFFFFF"/>
            </a:solidFill>
          </p:spPr>
          <p:txBody>
            <a:bodyPr/>
            <a:lstStyle/>
            <a:p>
              <a:endParaRPr lang="en-GB"/>
            </a:p>
          </p:txBody>
        </p:sp>
        <p:sp>
          <p:nvSpPr>
            <p:cNvPr id="8" name="TextBox 8"/>
            <p:cNvSpPr txBox="1"/>
            <p:nvPr/>
          </p:nvSpPr>
          <p:spPr>
            <a:xfrm>
              <a:off x="0" y="-38100"/>
              <a:ext cx="4230489" cy="1064636"/>
            </a:xfrm>
            <a:prstGeom prst="rect">
              <a:avLst/>
            </a:prstGeom>
          </p:spPr>
          <p:txBody>
            <a:bodyPr lIns="50800" tIns="50800" rIns="50800" bIns="50800" rtlCol="0" anchor="ctr"/>
            <a:lstStyle/>
            <a:p>
              <a:pPr algn="ctr">
                <a:lnSpc>
                  <a:spcPts val="2520"/>
                </a:lnSpc>
              </a:pPr>
              <a:endParaRPr/>
            </a:p>
          </p:txBody>
        </p:sp>
      </p:grpSp>
      <p:grpSp>
        <p:nvGrpSpPr>
          <p:cNvPr id="9" name="Group 9"/>
          <p:cNvGrpSpPr/>
          <p:nvPr/>
        </p:nvGrpSpPr>
        <p:grpSpPr>
          <a:xfrm>
            <a:off x="1171234" y="5464790"/>
            <a:ext cx="15966483" cy="3677999"/>
            <a:chOff x="0" y="0"/>
            <a:chExt cx="21288645" cy="4903998"/>
          </a:xfrm>
        </p:grpSpPr>
        <p:pic>
          <p:nvPicPr>
            <p:cNvPr id="10" name="Picture 10"/>
            <p:cNvPicPr>
              <a:picLocks noChangeAspect="1"/>
            </p:cNvPicPr>
            <p:nvPr/>
          </p:nvPicPr>
          <p:blipFill>
            <a:blip r:embed="rId5"/>
            <a:srcRect l="6242" t="41610" r="8652" b="25715"/>
            <a:stretch>
              <a:fillRect/>
            </a:stretch>
          </p:blipFill>
          <p:spPr>
            <a:xfrm>
              <a:off x="0" y="0"/>
              <a:ext cx="21288645" cy="4903998"/>
            </a:xfrm>
            <a:prstGeom prst="rect">
              <a:avLst/>
            </a:prstGeom>
          </p:spPr>
        </p:pic>
      </p:grpSp>
      <p:sp>
        <p:nvSpPr>
          <p:cNvPr id="11" name="TextBox 11"/>
          <p:cNvSpPr txBox="1"/>
          <p:nvPr/>
        </p:nvSpPr>
        <p:spPr>
          <a:xfrm>
            <a:off x="2153241" y="2464273"/>
            <a:ext cx="11709863" cy="1074420"/>
          </a:xfrm>
          <a:prstGeom prst="rect">
            <a:avLst/>
          </a:prstGeom>
        </p:spPr>
        <p:txBody>
          <a:bodyPr lIns="0" tIns="0" rIns="0" bIns="0" rtlCol="0" anchor="t">
            <a:spAutoFit/>
          </a:bodyPr>
          <a:lstStyle/>
          <a:p>
            <a:pPr algn="just">
              <a:lnSpc>
                <a:spcPts val="7740"/>
              </a:lnSpc>
            </a:pPr>
            <a:r>
              <a:rPr lang="en-US" sz="9000">
                <a:solidFill>
                  <a:srgbClr val="201F1C"/>
                </a:solidFill>
                <a:latin typeface="Nourd Semi-Bold"/>
              </a:rPr>
              <a:t>INTRODUCTION</a:t>
            </a:r>
          </a:p>
        </p:txBody>
      </p:sp>
      <p:pic>
        <p:nvPicPr>
          <p:cNvPr id="12" name="3">
            <a:hlinkClick r:id="" action="ppaction://media"/>
            <a:extLst>
              <a:ext uri="{FF2B5EF4-FFF2-40B4-BE49-F238E27FC236}">
                <a16:creationId xmlns:a16="http://schemas.microsoft.com/office/drawing/2014/main" id="{40CB99F3-B934-88D7-54B5-4A03E628AB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108409" y="266700"/>
            <a:ext cx="487363" cy="487363"/>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6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DDBD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152466" cy="10287000"/>
            <a:chOff x="0" y="0"/>
            <a:chExt cx="1357028" cy="2709333"/>
          </a:xfrm>
        </p:grpSpPr>
        <p:sp>
          <p:nvSpPr>
            <p:cNvPr id="3" name="Freeform 3"/>
            <p:cNvSpPr/>
            <p:nvPr/>
          </p:nvSpPr>
          <p:spPr>
            <a:xfrm>
              <a:off x="0" y="0"/>
              <a:ext cx="1357028" cy="2709333"/>
            </a:xfrm>
            <a:custGeom>
              <a:avLst/>
              <a:gdLst/>
              <a:ahLst/>
              <a:cxnLst/>
              <a:rect l="l" t="t" r="r" b="b"/>
              <a:pathLst>
                <a:path w="1357028" h="2709333">
                  <a:moveTo>
                    <a:pt x="0" y="0"/>
                  </a:moveTo>
                  <a:lnTo>
                    <a:pt x="1357028" y="0"/>
                  </a:lnTo>
                  <a:lnTo>
                    <a:pt x="1357028" y="2709333"/>
                  </a:lnTo>
                  <a:lnTo>
                    <a:pt x="0" y="2709333"/>
                  </a:lnTo>
                  <a:close/>
                </a:path>
              </a:pathLst>
            </a:custGeom>
            <a:solidFill>
              <a:srgbClr val="201F1C"/>
            </a:solidFill>
          </p:spPr>
          <p:txBody>
            <a:bodyPr/>
            <a:lstStyle/>
            <a:p>
              <a:endParaRPr lang="en-GB"/>
            </a:p>
          </p:txBody>
        </p:sp>
        <p:sp>
          <p:nvSpPr>
            <p:cNvPr id="4" name="TextBox 4"/>
            <p:cNvSpPr txBox="1"/>
            <p:nvPr/>
          </p:nvSpPr>
          <p:spPr>
            <a:xfrm>
              <a:off x="0" y="-38100"/>
              <a:ext cx="1357028" cy="2747433"/>
            </a:xfrm>
            <a:prstGeom prst="rect">
              <a:avLst/>
            </a:prstGeom>
          </p:spPr>
          <p:txBody>
            <a:bodyPr lIns="50800" tIns="50800" rIns="50800" bIns="50800" rtlCol="0" anchor="ctr"/>
            <a:lstStyle/>
            <a:p>
              <a:pPr algn="ctr">
                <a:lnSpc>
                  <a:spcPts val="2520"/>
                </a:lnSpc>
              </a:pPr>
              <a:endParaRPr/>
            </a:p>
          </p:txBody>
        </p:sp>
      </p:grpSp>
      <p:sp>
        <p:nvSpPr>
          <p:cNvPr id="5" name="AutoShape 5"/>
          <p:cNvSpPr/>
          <p:nvPr/>
        </p:nvSpPr>
        <p:spPr>
          <a:xfrm>
            <a:off x="4982838" y="9395680"/>
            <a:ext cx="12276462" cy="0"/>
          </a:xfrm>
          <a:prstGeom prst="line">
            <a:avLst/>
          </a:prstGeom>
          <a:ln w="28575" cap="flat">
            <a:solidFill>
              <a:srgbClr val="201F1C"/>
            </a:solidFill>
            <a:prstDash val="solid"/>
            <a:headEnd type="none" w="sm" len="sm"/>
            <a:tailEnd type="none" w="sm" len="sm"/>
          </a:ln>
        </p:spPr>
        <p:txBody>
          <a:bodyPr/>
          <a:lstStyle/>
          <a:p>
            <a:endParaRPr lang="en-GB"/>
          </a:p>
        </p:txBody>
      </p:sp>
      <p:grpSp>
        <p:nvGrpSpPr>
          <p:cNvPr id="6" name="Group 6"/>
          <p:cNvGrpSpPr/>
          <p:nvPr/>
        </p:nvGrpSpPr>
        <p:grpSpPr>
          <a:xfrm>
            <a:off x="2476852" y="1756270"/>
            <a:ext cx="5351227" cy="6478781"/>
            <a:chOff x="0" y="0"/>
            <a:chExt cx="1376395" cy="1666414"/>
          </a:xfrm>
        </p:grpSpPr>
        <p:sp>
          <p:nvSpPr>
            <p:cNvPr id="7" name="Freeform 7"/>
            <p:cNvSpPr/>
            <p:nvPr/>
          </p:nvSpPr>
          <p:spPr>
            <a:xfrm>
              <a:off x="0" y="0"/>
              <a:ext cx="1376395" cy="1666414"/>
            </a:xfrm>
            <a:custGeom>
              <a:avLst/>
              <a:gdLst/>
              <a:ahLst/>
              <a:cxnLst/>
              <a:rect l="l" t="t" r="r" b="b"/>
              <a:pathLst>
                <a:path w="1376395" h="1666414">
                  <a:moveTo>
                    <a:pt x="0" y="0"/>
                  </a:moveTo>
                  <a:lnTo>
                    <a:pt x="1376395" y="0"/>
                  </a:lnTo>
                  <a:lnTo>
                    <a:pt x="1376395" y="1666414"/>
                  </a:lnTo>
                  <a:lnTo>
                    <a:pt x="0" y="1666414"/>
                  </a:lnTo>
                  <a:close/>
                </a:path>
              </a:pathLst>
            </a:custGeom>
            <a:solidFill>
              <a:srgbClr val="FFFFFF"/>
            </a:solidFill>
          </p:spPr>
          <p:txBody>
            <a:bodyPr/>
            <a:lstStyle/>
            <a:p>
              <a:endParaRPr lang="en-GB"/>
            </a:p>
          </p:txBody>
        </p:sp>
        <p:sp>
          <p:nvSpPr>
            <p:cNvPr id="8" name="TextBox 8"/>
            <p:cNvSpPr txBox="1"/>
            <p:nvPr/>
          </p:nvSpPr>
          <p:spPr>
            <a:xfrm>
              <a:off x="0" y="-38100"/>
              <a:ext cx="1376395" cy="1704514"/>
            </a:xfrm>
            <a:prstGeom prst="rect">
              <a:avLst/>
            </a:prstGeom>
          </p:spPr>
          <p:txBody>
            <a:bodyPr lIns="50800" tIns="50800" rIns="50800" bIns="50800" rtlCol="0" anchor="ctr"/>
            <a:lstStyle/>
            <a:p>
              <a:pPr algn="ctr">
                <a:lnSpc>
                  <a:spcPts val="2520"/>
                </a:lnSpc>
              </a:pPr>
              <a:endParaRPr/>
            </a:p>
          </p:txBody>
        </p:sp>
      </p:grpSp>
      <p:grpSp>
        <p:nvGrpSpPr>
          <p:cNvPr id="9" name="Group 9"/>
          <p:cNvGrpSpPr/>
          <p:nvPr/>
        </p:nvGrpSpPr>
        <p:grpSpPr>
          <a:xfrm>
            <a:off x="2616339" y="1904971"/>
            <a:ext cx="5065450" cy="6195135"/>
            <a:chOff x="0" y="0"/>
            <a:chExt cx="6753933" cy="8260180"/>
          </a:xfrm>
        </p:grpSpPr>
        <p:pic>
          <p:nvPicPr>
            <p:cNvPr id="10" name="Picture 10"/>
            <p:cNvPicPr>
              <a:picLocks noChangeAspect="1"/>
            </p:cNvPicPr>
            <p:nvPr/>
          </p:nvPicPr>
          <p:blipFill>
            <a:blip r:embed="rId5"/>
            <a:srcRect l="22710" r="22710"/>
            <a:stretch>
              <a:fillRect/>
            </a:stretch>
          </p:blipFill>
          <p:spPr>
            <a:xfrm>
              <a:off x="0" y="0"/>
              <a:ext cx="6753933" cy="8260180"/>
            </a:xfrm>
            <a:prstGeom prst="rect">
              <a:avLst/>
            </a:prstGeom>
          </p:spPr>
        </p:pic>
      </p:grpSp>
      <p:sp>
        <p:nvSpPr>
          <p:cNvPr id="11" name="TextBox 11"/>
          <p:cNvSpPr txBox="1"/>
          <p:nvPr/>
        </p:nvSpPr>
        <p:spPr>
          <a:xfrm>
            <a:off x="9058275" y="3026020"/>
            <a:ext cx="7962900" cy="1014735"/>
          </a:xfrm>
          <a:prstGeom prst="rect">
            <a:avLst/>
          </a:prstGeom>
        </p:spPr>
        <p:txBody>
          <a:bodyPr lIns="0" tIns="0" rIns="0" bIns="0" rtlCol="0" anchor="t">
            <a:spAutoFit/>
          </a:bodyPr>
          <a:lstStyle/>
          <a:p>
            <a:pPr algn="l">
              <a:lnSpc>
                <a:spcPts val="7310"/>
              </a:lnSpc>
            </a:pPr>
            <a:r>
              <a:rPr lang="en-US" sz="8500">
                <a:solidFill>
                  <a:srgbClr val="201F1C"/>
                </a:solidFill>
                <a:latin typeface="Nourd Semi-Bold"/>
              </a:rPr>
              <a:t>OUR DATA</a:t>
            </a:r>
          </a:p>
        </p:txBody>
      </p:sp>
      <p:sp>
        <p:nvSpPr>
          <p:cNvPr id="12" name="TextBox 12"/>
          <p:cNvSpPr txBox="1"/>
          <p:nvPr/>
        </p:nvSpPr>
        <p:spPr>
          <a:xfrm>
            <a:off x="8929210" y="4907288"/>
            <a:ext cx="8330090" cy="4591050"/>
          </a:xfrm>
          <a:prstGeom prst="rect">
            <a:avLst/>
          </a:prstGeom>
        </p:spPr>
        <p:txBody>
          <a:bodyPr lIns="0" tIns="0" rIns="0" bIns="0" rtlCol="0" anchor="t">
            <a:spAutoFit/>
          </a:bodyPr>
          <a:lstStyle/>
          <a:p>
            <a:pPr marL="431801" lvl="1" indent="-215900" algn="l">
              <a:lnSpc>
                <a:spcPts val="3300"/>
              </a:lnSpc>
              <a:buFont typeface="Arial"/>
              <a:buChar char="•"/>
            </a:pPr>
            <a:r>
              <a:rPr lang="en-US" sz="2000">
                <a:solidFill>
                  <a:srgbClr val="201F1C"/>
                </a:solidFill>
                <a:latin typeface="Aileron"/>
              </a:rPr>
              <a:t> id: Unique identifier for each listing. </a:t>
            </a:r>
          </a:p>
          <a:p>
            <a:pPr marL="431801" lvl="1" indent="-215900" algn="l">
              <a:lnSpc>
                <a:spcPts val="3300"/>
              </a:lnSpc>
              <a:buFont typeface="Arial"/>
              <a:buChar char="•"/>
            </a:pPr>
            <a:r>
              <a:rPr lang="en-US" sz="2000">
                <a:solidFill>
                  <a:srgbClr val="201F1C"/>
                </a:solidFill>
                <a:latin typeface="Aileron"/>
              </a:rPr>
              <a:t> listing_url: URL of the listing on the hotel aggregator platform. </a:t>
            </a:r>
          </a:p>
          <a:p>
            <a:pPr marL="431801" lvl="1" indent="-215900" algn="l">
              <a:lnSpc>
                <a:spcPts val="3300"/>
              </a:lnSpc>
              <a:buFont typeface="Arial"/>
              <a:buChar char="•"/>
            </a:pPr>
            <a:r>
              <a:rPr lang="en-US" sz="2000">
                <a:solidFill>
                  <a:srgbClr val="201F1C"/>
                </a:solidFill>
                <a:latin typeface="Aileron"/>
              </a:rPr>
              <a:t> scrape_id: Identifier for the data scraping event. </a:t>
            </a:r>
          </a:p>
          <a:p>
            <a:pPr marL="431801" lvl="1" indent="-215900" algn="l">
              <a:lnSpc>
                <a:spcPts val="3300"/>
              </a:lnSpc>
              <a:buFont typeface="Arial"/>
              <a:buChar char="•"/>
            </a:pPr>
            <a:r>
              <a:rPr lang="en-US" sz="2000">
                <a:solidFill>
                  <a:srgbClr val="201F1C"/>
                </a:solidFill>
                <a:latin typeface="Aileron"/>
              </a:rPr>
              <a:t> last_scraped: Date of the last data scrape. </a:t>
            </a:r>
          </a:p>
          <a:p>
            <a:pPr marL="431801" lvl="1" indent="-215900" algn="l">
              <a:lnSpc>
                <a:spcPts val="3300"/>
              </a:lnSpc>
              <a:buFont typeface="Arial"/>
              <a:buChar char="•"/>
            </a:pPr>
            <a:r>
              <a:rPr lang="en-US" sz="2000">
                <a:solidFill>
                  <a:srgbClr val="201F1C"/>
                </a:solidFill>
                <a:latin typeface="Aileron"/>
              </a:rPr>
              <a:t> source: Source of the listing information. </a:t>
            </a:r>
          </a:p>
          <a:p>
            <a:pPr marL="431801" lvl="1" indent="-215900" algn="l">
              <a:lnSpc>
                <a:spcPts val="3300"/>
              </a:lnSpc>
              <a:buFont typeface="Arial"/>
              <a:buChar char="•"/>
            </a:pPr>
            <a:r>
              <a:rPr lang="en-US" sz="2000">
                <a:solidFill>
                  <a:srgbClr val="201F1C"/>
                </a:solidFill>
                <a:latin typeface="Aileron"/>
              </a:rPr>
              <a:t> name: Name of the listing. </a:t>
            </a:r>
          </a:p>
          <a:p>
            <a:pPr marL="431801" lvl="1" indent="-215900" algn="l">
              <a:lnSpc>
                <a:spcPts val="3300"/>
              </a:lnSpc>
              <a:buFont typeface="Arial"/>
              <a:buChar char="•"/>
            </a:pPr>
            <a:r>
              <a:rPr lang="en-US" sz="2000">
                <a:solidFill>
                  <a:srgbClr val="201F1C"/>
                </a:solidFill>
                <a:latin typeface="Aileron"/>
              </a:rPr>
              <a:t> description: Description of the listing. </a:t>
            </a:r>
          </a:p>
          <a:p>
            <a:pPr marL="431801" lvl="1" indent="-215900" algn="l">
              <a:lnSpc>
                <a:spcPts val="3300"/>
              </a:lnSpc>
              <a:buFont typeface="Arial"/>
              <a:buChar char="•"/>
            </a:pPr>
            <a:r>
              <a:rPr lang="en-US" sz="2000">
                <a:solidFill>
                  <a:srgbClr val="201F1C"/>
                </a:solidFill>
                <a:latin typeface="Aileron"/>
              </a:rPr>
              <a:t> neighborhood_overview: Overview of the neighborhood where the listing is located. </a:t>
            </a:r>
          </a:p>
          <a:p>
            <a:pPr marL="431801" lvl="1" indent="-215900" algn="l">
              <a:lnSpc>
                <a:spcPts val="3300"/>
              </a:lnSpc>
              <a:buFont typeface="Arial"/>
              <a:buChar char="•"/>
            </a:pPr>
            <a:r>
              <a:rPr lang="en-US" sz="2000">
                <a:solidFill>
                  <a:srgbClr val="201F1C"/>
                </a:solidFill>
                <a:latin typeface="Aileron"/>
              </a:rPr>
              <a:t>...</a:t>
            </a:r>
          </a:p>
          <a:p>
            <a:pPr algn="l">
              <a:lnSpc>
                <a:spcPts val="3300"/>
              </a:lnSpc>
            </a:pPr>
            <a:endParaRPr lang="en-US" sz="2000">
              <a:solidFill>
                <a:srgbClr val="201F1C"/>
              </a:solidFill>
              <a:latin typeface="Aileron"/>
            </a:endParaRPr>
          </a:p>
        </p:txBody>
      </p:sp>
      <p:sp>
        <p:nvSpPr>
          <p:cNvPr id="13" name="TextBox 13"/>
          <p:cNvSpPr txBox="1"/>
          <p:nvPr/>
        </p:nvSpPr>
        <p:spPr>
          <a:xfrm>
            <a:off x="9124950" y="4348214"/>
            <a:ext cx="2457930" cy="256922"/>
          </a:xfrm>
          <a:prstGeom prst="rect">
            <a:avLst/>
          </a:prstGeom>
        </p:spPr>
        <p:txBody>
          <a:bodyPr lIns="0" tIns="0" rIns="0" bIns="0" rtlCol="0" anchor="t">
            <a:spAutoFit/>
          </a:bodyPr>
          <a:lstStyle/>
          <a:p>
            <a:pPr algn="l">
              <a:lnSpc>
                <a:spcPts val="1892"/>
              </a:lnSpc>
            </a:pPr>
            <a:r>
              <a:rPr lang="en-US" sz="2200">
                <a:solidFill>
                  <a:srgbClr val="201F1C"/>
                </a:solidFill>
                <a:latin typeface="Aileron Bold"/>
              </a:rPr>
              <a:t>Diverse Data</a:t>
            </a:r>
          </a:p>
        </p:txBody>
      </p:sp>
      <p:pic>
        <p:nvPicPr>
          <p:cNvPr id="14" name="4">
            <a:hlinkClick r:id="" action="ppaction://media"/>
            <a:extLst>
              <a:ext uri="{FF2B5EF4-FFF2-40B4-BE49-F238E27FC236}">
                <a16:creationId xmlns:a16="http://schemas.microsoft.com/office/drawing/2014/main" id="{970F6EDD-85DA-584C-558A-8164F6BC92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777493" y="538143"/>
            <a:ext cx="487363" cy="487363"/>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3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DBD3"/>
        </a:solidFill>
        <a:effectLst/>
      </p:bgPr>
    </p:bg>
    <p:spTree>
      <p:nvGrpSpPr>
        <p:cNvPr id="1" name=""/>
        <p:cNvGrpSpPr/>
        <p:nvPr/>
      </p:nvGrpSpPr>
      <p:grpSpPr>
        <a:xfrm>
          <a:off x="0" y="0"/>
          <a:ext cx="0" cy="0"/>
          <a:chOff x="0" y="0"/>
          <a:chExt cx="0" cy="0"/>
        </a:xfrm>
      </p:grpSpPr>
      <p:grpSp>
        <p:nvGrpSpPr>
          <p:cNvPr id="2" name="Group 2"/>
          <p:cNvGrpSpPr/>
          <p:nvPr/>
        </p:nvGrpSpPr>
        <p:grpSpPr>
          <a:xfrm>
            <a:off x="2623923" y="4284733"/>
            <a:ext cx="2260182" cy="2023693"/>
            <a:chOff x="0" y="0"/>
            <a:chExt cx="780763" cy="699070"/>
          </a:xfrm>
        </p:grpSpPr>
        <p:sp>
          <p:nvSpPr>
            <p:cNvPr id="3" name="Freeform 3"/>
            <p:cNvSpPr/>
            <p:nvPr/>
          </p:nvSpPr>
          <p:spPr>
            <a:xfrm>
              <a:off x="0" y="0"/>
              <a:ext cx="780763" cy="699070"/>
            </a:xfrm>
            <a:custGeom>
              <a:avLst/>
              <a:gdLst/>
              <a:ahLst/>
              <a:cxnLst/>
              <a:rect l="l" t="t" r="r" b="b"/>
              <a:pathLst>
                <a:path w="780763" h="699070">
                  <a:moveTo>
                    <a:pt x="0" y="0"/>
                  </a:moveTo>
                  <a:lnTo>
                    <a:pt x="780763" y="0"/>
                  </a:lnTo>
                  <a:lnTo>
                    <a:pt x="780763" y="699070"/>
                  </a:lnTo>
                  <a:lnTo>
                    <a:pt x="0" y="699070"/>
                  </a:lnTo>
                  <a:close/>
                </a:path>
              </a:pathLst>
            </a:custGeom>
            <a:solidFill>
              <a:srgbClr val="FFFFFF"/>
            </a:solidFill>
          </p:spPr>
          <p:txBody>
            <a:bodyPr/>
            <a:lstStyle/>
            <a:p>
              <a:endParaRPr lang="en-GB"/>
            </a:p>
          </p:txBody>
        </p:sp>
        <p:sp>
          <p:nvSpPr>
            <p:cNvPr id="4" name="TextBox 4"/>
            <p:cNvSpPr txBox="1"/>
            <p:nvPr/>
          </p:nvSpPr>
          <p:spPr>
            <a:xfrm>
              <a:off x="0" y="-38100"/>
              <a:ext cx="780763" cy="737170"/>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2692072" y="4356687"/>
            <a:ext cx="2123883" cy="1879785"/>
            <a:chOff x="0" y="0"/>
            <a:chExt cx="2831845" cy="2506380"/>
          </a:xfrm>
        </p:grpSpPr>
        <p:pic>
          <p:nvPicPr>
            <p:cNvPr id="6" name="Picture 6"/>
            <p:cNvPicPr>
              <a:picLocks noChangeAspect="1"/>
            </p:cNvPicPr>
            <p:nvPr/>
          </p:nvPicPr>
          <p:blipFill>
            <a:blip r:embed="rId5"/>
            <a:srcRect l="12406" r="12406"/>
            <a:stretch>
              <a:fillRect/>
            </a:stretch>
          </p:blipFill>
          <p:spPr>
            <a:xfrm>
              <a:off x="0" y="0"/>
              <a:ext cx="2831845" cy="2506380"/>
            </a:xfrm>
            <a:prstGeom prst="rect">
              <a:avLst/>
            </a:prstGeom>
          </p:spPr>
        </p:pic>
      </p:grpSp>
      <p:sp>
        <p:nvSpPr>
          <p:cNvPr id="7" name="AutoShape 7"/>
          <p:cNvSpPr/>
          <p:nvPr/>
        </p:nvSpPr>
        <p:spPr>
          <a:xfrm>
            <a:off x="1028700" y="9395680"/>
            <a:ext cx="16230600" cy="0"/>
          </a:xfrm>
          <a:prstGeom prst="line">
            <a:avLst/>
          </a:prstGeom>
          <a:ln w="28575" cap="flat">
            <a:solidFill>
              <a:srgbClr val="201F1C"/>
            </a:solidFill>
            <a:prstDash val="solid"/>
            <a:headEnd type="none" w="sm" len="sm"/>
            <a:tailEnd type="none" w="sm" len="sm"/>
          </a:ln>
        </p:spPr>
        <p:txBody>
          <a:bodyPr/>
          <a:lstStyle/>
          <a:p>
            <a:endParaRPr lang="en-GB"/>
          </a:p>
        </p:txBody>
      </p:sp>
      <p:grpSp>
        <p:nvGrpSpPr>
          <p:cNvPr id="11" name="Group 11"/>
          <p:cNvGrpSpPr/>
          <p:nvPr/>
        </p:nvGrpSpPr>
        <p:grpSpPr>
          <a:xfrm>
            <a:off x="6223190" y="4284733"/>
            <a:ext cx="2260182" cy="2023693"/>
            <a:chOff x="0" y="0"/>
            <a:chExt cx="780763" cy="699070"/>
          </a:xfrm>
        </p:grpSpPr>
        <p:sp>
          <p:nvSpPr>
            <p:cNvPr id="12" name="Freeform 12"/>
            <p:cNvSpPr/>
            <p:nvPr/>
          </p:nvSpPr>
          <p:spPr>
            <a:xfrm>
              <a:off x="0" y="0"/>
              <a:ext cx="780763" cy="699070"/>
            </a:xfrm>
            <a:custGeom>
              <a:avLst/>
              <a:gdLst/>
              <a:ahLst/>
              <a:cxnLst/>
              <a:rect l="l" t="t" r="r" b="b"/>
              <a:pathLst>
                <a:path w="780763" h="699070">
                  <a:moveTo>
                    <a:pt x="0" y="0"/>
                  </a:moveTo>
                  <a:lnTo>
                    <a:pt x="780763" y="0"/>
                  </a:lnTo>
                  <a:lnTo>
                    <a:pt x="780763" y="699070"/>
                  </a:lnTo>
                  <a:lnTo>
                    <a:pt x="0" y="699070"/>
                  </a:lnTo>
                  <a:close/>
                </a:path>
              </a:pathLst>
            </a:custGeom>
            <a:solidFill>
              <a:srgbClr val="FFFFFF"/>
            </a:solidFill>
          </p:spPr>
          <p:txBody>
            <a:bodyPr/>
            <a:lstStyle/>
            <a:p>
              <a:endParaRPr lang="en-GB"/>
            </a:p>
          </p:txBody>
        </p:sp>
        <p:sp>
          <p:nvSpPr>
            <p:cNvPr id="13" name="TextBox 13"/>
            <p:cNvSpPr txBox="1"/>
            <p:nvPr/>
          </p:nvSpPr>
          <p:spPr>
            <a:xfrm>
              <a:off x="0" y="-38100"/>
              <a:ext cx="780763" cy="737170"/>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6291339" y="4356687"/>
            <a:ext cx="2123883" cy="1879785"/>
            <a:chOff x="0" y="0"/>
            <a:chExt cx="2831845" cy="2506380"/>
          </a:xfrm>
        </p:grpSpPr>
        <p:pic>
          <p:nvPicPr>
            <p:cNvPr id="15" name="Picture 15"/>
            <p:cNvPicPr>
              <a:picLocks noChangeAspect="1"/>
            </p:cNvPicPr>
            <p:nvPr/>
          </p:nvPicPr>
          <p:blipFill>
            <a:blip r:embed="rId6"/>
            <a:srcRect t="5746" b="5746"/>
            <a:stretch>
              <a:fillRect/>
            </a:stretch>
          </p:blipFill>
          <p:spPr>
            <a:xfrm>
              <a:off x="0" y="0"/>
              <a:ext cx="2831845" cy="2506380"/>
            </a:xfrm>
            <a:prstGeom prst="rect">
              <a:avLst/>
            </a:prstGeom>
          </p:spPr>
        </p:pic>
      </p:grpSp>
      <p:grpSp>
        <p:nvGrpSpPr>
          <p:cNvPr id="16" name="Group 16"/>
          <p:cNvGrpSpPr/>
          <p:nvPr/>
        </p:nvGrpSpPr>
        <p:grpSpPr>
          <a:xfrm>
            <a:off x="9810571" y="4284733"/>
            <a:ext cx="2260182" cy="2023693"/>
            <a:chOff x="0" y="0"/>
            <a:chExt cx="780763" cy="699070"/>
          </a:xfrm>
        </p:grpSpPr>
        <p:sp>
          <p:nvSpPr>
            <p:cNvPr id="17" name="Freeform 17"/>
            <p:cNvSpPr/>
            <p:nvPr/>
          </p:nvSpPr>
          <p:spPr>
            <a:xfrm>
              <a:off x="0" y="0"/>
              <a:ext cx="780763" cy="699070"/>
            </a:xfrm>
            <a:custGeom>
              <a:avLst/>
              <a:gdLst/>
              <a:ahLst/>
              <a:cxnLst/>
              <a:rect l="l" t="t" r="r" b="b"/>
              <a:pathLst>
                <a:path w="780763" h="699070">
                  <a:moveTo>
                    <a:pt x="0" y="0"/>
                  </a:moveTo>
                  <a:lnTo>
                    <a:pt x="780763" y="0"/>
                  </a:lnTo>
                  <a:lnTo>
                    <a:pt x="780763" y="699070"/>
                  </a:lnTo>
                  <a:lnTo>
                    <a:pt x="0" y="699070"/>
                  </a:lnTo>
                  <a:close/>
                </a:path>
              </a:pathLst>
            </a:custGeom>
            <a:solidFill>
              <a:srgbClr val="FFFFFF"/>
            </a:solidFill>
          </p:spPr>
          <p:txBody>
            <a:bodyPr/>
            <a:lstStyle/>
            <a:p>
              <a:endParaRPr lang="en-GB"/>
            </a:p>
          </p:txBody>
        </p:sp>
        <p:sp>
          <p:nvSpPr>
            <p:cNvPr id="18" name="TextBox 18"/>
            <p:cNvSpPr txBox="1"/>
            <p:nvPr/>
          </p:nvSpPr>
          <p:spPr>
            <a:xfrm>
              <a:off x="0" y="-38100"/>
              <a:ext cx="780763" cy="737170"/>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9878721" y="4356687"/>
            <a:ext cx="2123883" cy="1879785"/>
            <a:chOff x="0" y="0"/>
            <a:chExt cx="2831845" cy="2506380"/>
          </a:xfrm>
        </p:grpSpPr>
        <p:pic>
          <p:nvPicPr>
            <p:cNvPr id="20" name="Picture 20"/>
            <p:cNvPicPr>
              <a:picLocks noChangeAspect="1"/>
            </p:cNvPicPr>
            <p:nvPr/>
          </p:nvPicPr>
          <p:blipFill>
            <a:blip r:embed="rId7"/>
            <a:srcRect t="5746" b="5746"/>
            <a:stretch>
              <a:fillRect/>
            </a:stretch>
          </p:blipFill>
          <p:spPr>
            <a:xfrm>
              <a:off x="0" y="0"/>
              <a:ext cx="2831845" cy="2506380"/>
            </a:xfrm>
            <a:prstGeom prst="rect">
              <a:avLst/>
            </a:prstGeom>
          </p:spPr>
        </p:pic>
      </p:grpSp>
      <p:grpSp>
        <p:nvGrpSpPr>
          <p:cNvPr id="21" name="Group 21"/>
          <p:cNvGrpSpPr/>
          <p:nvPr/>
        </p:nvGrpSpPr>
        <p:grpSpPr>
          <a:xfrm>
            <a:off x="13403896" y="4284733"/>
            <a:ext cx="2260182" cy="2023693"/>
            <a:chOff x="0" y="0"/>
            <a:chExt cx="780763" cy="699070"/>
          </a:xfrm>
        </p:grpSpPr>
        <p:sp>
          <p:nvSpPr>
            <p:cNvPr id="22" name="Freeform 22"/>
            <p:cNvSpPr/>
            <p:nvPr/>
          </p:nvSpPr>
          <p:spPr>
            <a:xfrm>
              <a:off x="0" y="0"/>
              <a:ext cx="780763" cy="699070"/>
            </a:xfrm>
            <a:custGeom>
              <a:avLst/>
              <a:gdLst/>
              <a:ahLst/>
              <a:cxnLst/>
              <a:rect l="l" t="t" r="r" b="b"/>
              <a:pathLst>
                <a:path w="780763" h="699070">
                  <a:moveTo>
                    <a:pt x="0" y="0"/>
                  </a:moveTo>
                  <a:lnTo>
                    <a:pt x="780763" y="0"/>
                  </a:lnTo>
                  <a:lnTo>
                    <a:pt x="780763" y="699070"/>
                  </a:lnTo>
                  <a:lnTo>
                    <a:pt x="0" y="699070"/>
                  </a:lnTo>
                  <a:close/>
                </a:path>
              </a:pathLst>
            </a:custGeom>
            <a:solidFill>
              <a:srgbClr val="FFFFFF"/>
            </a:solidFill>
          </p:spPr>
          <p:txBody>
            <a:bodyPr/>
            <a:lstStyle/>
            <a:p>
              <a:endParaRPr lang="en-GB"/>
            </a:p>
          </p:txBody>
        </p:sp>
        <p:sp>
          <p:nvSpPr>
            <p:cNvPr id="23" name="TextBox 23"/>
            <p:cNvSpPr txBox="1"/>
            <p:nvPr/>
          </p:nvSpPr>
          <p:spPr>
            <a:xfrm>
              <a:off x="0" y="-38100"/>
              <a:ext cx="780763" cy="737170"/>
            </a:xfrm>
            <a:prstGeom prst="rect">
              <a:avLst/>
            </a:prstGeom>
          </p:spPr>
          <p:txBody>
            <a:bodyPr lIns="50800" tIns="50800" rIns="50800" bIns="50800" rtlCol="0" anchor="ctr"/>
            <a:lstStyle/>
            <a:p>
              <a:pPr algn="ctr">
                <a:lnSpc>
                  <a:spcPts val="2520"/>
                </a:lnSpc>
              </a:pPr>
              <a:endParaRPr/>
            </a:p>
          </p:txBody>
        </p:sp>
      </p:grpSp>
      <p:grpSp>
        <p:nvGrpSpPr>
          <p:cNvPr id="24" name="Group 24"/>
          <p:cNvGrpSpPr/>
          <p:nvPr/>
        </p:nvGrpSpPr>
        <p:grpSpPr>
          <a:xfrm>
            <a:off x="13472045" y="4356687"/>
            <a:ext cx="2123883" cy="1879785"/>
            <a:chOff x="0" y="0"/>
            <a:chExt cx="2831845" cy="2506380"/>
          </a:xfrm>
        </p:grpSpPr>
        <p:pic>
          <p:nvPicPr>
            <p:cNvPr id="25" name="Picture 25"/>
            <p:cNvPicPr>
              <a:picLocks noChangeAspect="1"/>
            </p:cNvPicPr>
            <p:nvPr/>
          </p:nvPicPr>
          <p:blipFill>
            <a:blip r:embed="rId8"/>
            <a:srcRect t="5746" b="5746"/>
            <a:stretch>
              <a:fillRect/>
            </a:stretch>
          </p:blipFill>
          <p:spPr>
            <a:xfrm>
              <a:off x="0" y="0"/>
              <a:ext cx="2831845" cy="2506380"/>
            </a:xfrm>
            <a:prstGeom prst="rect">
              <a:avLst/>
            </a:prstGeom>
          </p:spPr>
        </p:pic>
      </p:grpSp>
      <p:sp>
        <p:nvSpPr>
          <p:cNvPr id="26" name="TextBox 26"/>
          <p:cNvSpPr txBox="1"/>
          <p:nvPr/>
        </p:nvSpPr>
        <p:spPr>
          <a:xfrm>
            <a:off x="4351789" y="1529930"/>
            <a:ext cx="9584422" cy="861895"/>
          </a:xfrm>
          <a:prstGeom prst="rect">
            <a:avLst/>
          </a:prstGeom>
        </p:spPr>
        <p:txBody>
          <a:bodyPr lIns="0" tIns="0" rIns="0" bIns="0" rtlCol="0" anchor="t">
            <a:spAutoFit/>
          </a:bodyPr>
          <a:lstStyle/>
          <a:p>
            <a:pPr algn="ctr">
              <a:lnSpc>
                <a:spcPts val="6216"/>
              </a:lnSpc>
            </a:pPr>
            <a:r>
              <a:rPr lang="en-US" sz="7228">
                <a:solidFill>
                  <a:srgbClr val="201F1C"/>
                </a:solidFill>
                <a:latin typeface="Nourd Semi-Bold"/>
              </a:rPr>
              <a:t>SOME OPERATIONS</a:t>
            </a:r>
          </a:p>
        </p:txBody>
      </p:sp>
      <p:sp>
        <p:nvSpPr>
          <p:cNvPr id="27" name="TextBox 27"/>
          <p:cNvSpPr txBox="1"/>
          <p:nvPr/>
        </p:nvSpPr>
        <p:spPr>
          <a:xfrm>
            <a:off x="3514906" y="2802474"/>
            <a:ext cx="11258189" cy="339725"/>
          </a:xfrm>
          <a:prstGeom prst="rect">
            <a:avLst/>
          </a:prstGeom>
        </p:spPr>
        <p:txBody>
          <a:bodyPr lIns="0" tIns="0" rIns="0" bIns="0" rtlCol="0" anchor="t">
            <a:spAutoFit/>
          </a:bodyPr>
          <a:lstStyle/>
          <a:p>
            <a:pPr algn="ctr">
              <a:lnSpc>
                <a:spcPts val="2799"/>
              </a:lnSpc>
              <a:spcBef>
                <a:spcPct val="0"/>
              </a:spcBef>
            </a:pPr>
            <a:r>
              <a:rPr lang="en-US" sz="1999">
                <a:solidFill>
                  <a:srgbClr val="201F1C"/>
                </a:solidFill>
                <a:latin typeface="Aileron"/>
              </a:rPr>
              <a:t>These operation were done using DAX</a:t>
            </a:r>
          </a:p>
        </p:txBody>
      </p:sp>
      <p:sp>
        <p:nvSpPr>
          <p:cNvPr id="28" name="TextBox 28"/>
          <p:cNvSpPr txBox="1"/>
          <p:nvPr/>
        </p:nvSpPr>
        <p:spPr>
          <a:xfrm>
            <a:off x="2623923" y="6876372"/>
            <a:ext cx="2260182" cy="313690"/>
          </a:xfrm>
          <a:prstGeom prst="rect">
            <a:avLst/>
          </a:prstGeom>
        </p:spPr>
        <p:txBody>
          <a:bodyPr lIns="0" tIns="0" rIns="0" bIns="0" rtlCol="0" anchor="t">
            <a:spAutoFit/>
          </a:bodyPr>
          <a:lstStyle/>
          <a:p>
            <a:pPr algn="ctr">
              <a:lnSpc>
                <a:spcPts val="2420"/>
              </a:lnSpc>
            </a:pPr>
            <a:r>
              <a:rPr lang="en-US" sz="2200">
                <a:solidFill>
                  <a:srgbClr val="201F1C"/>
                </a:solidFill>
                <a:latin typeface="Aileron Bold"/>
              </a:rPr>
              <a:t>Average</a:t>
            </a:r>
          </a:p>
        </p:txBody>
      </p:sp>
      <p:sp>
        <p:nvSpPr>
          <p:cNvPr id="29" name="TextBox 29"/>
          <p:cNvSpPr txBox="1"/>
          <p:nvPr/>
        </p:nvSpPr>
        <p:spPr>
          <a:xfrm>
            <a:off x="6217247" y="6876372"/>
            <a:ext cx="2260182" cy="313690"/>
          </a:xfrm>
          <a:prstGeom prst="rect">
            <a:avLst/>
          </a:prstGeom>
        </p:spPr>
        <p:txBody>
          <a:bodyPr lIns="0" tIns="0" rIns="0" bIns="0" rtlCol="0" anchor="t">
            <a:spAutoFit/>
          </a:bodyPr>
          <a:lstStyle/>
          <a:p>
            <a:pPr algn="ctr">
              <a:lnSpc>
                <a:spcPts val="2420"/>
              </a:lnSpc>
            </a:pPr>
            <a:r>
              <a:rPr lang="en-US" sz="2200">
                <a:solidFill>
                  <a:srgbClr val="201F1C"/>
                </a:solidFill>
                <a:latin typeface="Aileron Bold"/>
              </a:rPr>
              <a:t>Maximum</a:t>
            </a:r>
          </a:p>
        </p:txBody>
      </p:sp>
      <p:sp>
        <p:nvSpPr>
          <p:cNvPr id="30" name="TextBox 30"/>
          <p:cNvSpPr txBox="1"/>
          <p:nvPr/>
        </p:nvSpPr>
        <p:spPr>
          <a:xfrm>
            <a:off x="9810571" y="6876372"/>
            <a:ext cx="2260182" cy="313690"/>
          </a:xfrm>
          <a:prstGeom prst="rect">
            <a:avLst/>
          </a:prstGeom>
        </p:spPr>
        <p:txBody>
          <a:bodyPr lIns="0" tIns="0" rIns="0" bIns="0" rtlCol="0" anchor="t">
            <a:spAutoFit/>
          </a:bodyPr>
          <a:lstStyle/>
          <a:p>
            <a:pPr algn="ctr">
              <a:lnSpc>
                <a:spcPts val="2420"/>
              </a:lnSpc>
            </a:pPr>
            <a:r>
              <a:rPr lang="en-US" sz="2200">
                <a:solidFill>
                  <a:srgbClr val="201F1C"/>
                </a:solidFill>
                <a:latin typeface="Aileron Bold"/>
              </a:rPr>
              <a:t>Correlation</a:t>
            </a:r>
          </a:p>
        </p:txBody>
      </p:sp>
      <p:sp>
        <p:nvSpPr>
          <p:cNvPr id="31" name="TextBox 31"/>
          <p:cNvSpPr txBox="1"/>
          <p:nvPr/>
        </p:nvSpPr>
        <p:spPr>
          <a:xfrm>
            <a:off x="13403896" y="6876372"/>
            <a:ext cx="2260182" cy="313690"/>
          </a:xfrm>
          <a:prstGeom prst="rect">
            <a:avLst/>
          </a:prstGeom>
        </p:spPr>
        <p:txBody>
          <a:bodyPr lIns="0" tIns="0" rIns="0" bIns="0" rtlCol="0" anchor="t">
            <a:spAutoFit/>
          </a:bodyPr>
          <a:lstStyle/>
          <a:p>
            <a:pPr algn="ctr">
              <a:lnSpc>
                <a:spcPts val="2420"/>
              </a:lnSpc>
            </a:pPr>
            <a:r>
              <a:rPr lang="en-US" sz="2200">
                <a:solidFill>
                  <a:srgbClr val="201F1C"/>
                </a:solidFill>
                <a:latin typeface="Aileron Bold"/>
              </a:rPr>
              <a:t>Count</a:t>
            </a:r>
          </a:p>
        </p:txBody>
      </p:sp>
      <p:pic>
        <p:nvPicPr>
          <p:cNvPr id="32" name="5">
            <a:hlinkClick r:id="" action="ppaction://media"/>
            <a:extLst>
              <a:ext uri="{FF2B5EF4-FFF2-40B4-BE49-F238E27FC236}">
                <a16:creationId xmlns:a16="http://schemas.microsoft.com/office/drawing/2014/main" id="{763F6E15-374A-79A4-03D8-2B267B7E10A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771937" y="8648700"/>
            <a:ext cx="487363" cy="487363"/>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14"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DBD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671747"/>
            <a:chOff x="0" y="0"/>
            <a:chExt cx="4816593" cy="1493793"/>
          </a:xfrm>
        </p:grpSpPr>
        <p:sp>
          <p:nvSpPr>
            <p:cNvPr id="3" name="Freeform 3"/>
            <p:cNvSpPr/>
            <p:nvPr/>
          </p:nvSpPr>
          <p:spPr>
            <a:xfrm>
              <a:off x="0" y="0"/>
              <a:ext cx="4816592" cy="1493793"/>
            </a:xfrm>
            <a:custGeom>
              <a:avLst/>
              <a:gdLst/>
              <a:ahLst/>
              <a:cxnLst/>
              <a:rect l="l" t="t" r="r" b="b"/>
              <a:pathLst>
                <a:path w="4816592" h="1493793">
                  <a:moveTo>
                    <a:pt x="0" y="0"/>
                  </a:moveTo>
                  <a:lnTo>
                    <a:pt x="4816592" y="0"/>
                  </a:lnTo>
                  <a:lnTo>
                    <a:pt x="4816592" y="1493793"/>
                  </a:lnTo>
                  <a:lnTo>
                    <a:pt x="0" y="1493793"/>
                  </a:lnTo>
                  <a:close/>
                </a:path>
              </a:pathLst>
            </a:custGeom>
            <a:solidFill>
              <a:srgbClr val="201F1C"/>
            </a:solidFill>
          </p:spPr>
          <p:txBody>
            <a:bodyPr/>
            <a:lstStyle/>
            <a:p>
              <a:endParaRPr lang="en-GB"/>
            </a:p>
          </p:txBody>
        </p:sp>
        <p:sp>
          <p:nvSpPr>
            <p:cNvPr id="4" name="TextBox 4"/>
            <p:cNvSpPr txBox="1"/>
            <p:nvPr/>
          </p:nvSpPr>
          <p:spPr>
            <a:xfrm>
              <a:off x="0" y="-38100"/>
              <a:ext cx="4816593" cy="1531893"/>
            </a:xfrm>
            <a:prstGeom prst="rect">
              <a:avLst/>
            </a:prstGeom>
          </p:spPr>
          <p:txBody>
            <a:bodyPr lIns="50800" tIns="50800" rIns="50800" bIns="50800" rtlCol="0" anchor="ctr"/>
            <a:lstStyle/>
            <a:p>
              <a:pPr algn="ctr">
                <a:lnSpc>
                  <a:spcPts val="2520"/>
                </a:lnSpc>
              </a:pPr>
              <a:endParaRPr/>
            </a:p>
          </p:txBody>
        </p:sp>
      </p:grpSp>
      <p:sp>
        <p:nvSpPr>
          <p:cNvPr id="5" name="AutoShape 5"/>
          <p:cNvSpPr/>
          <p:nvPr/>
        </p:nvSpPr>
        <p:spPr>
          <a:xfrm>
            <a:off x="1028700" y="9395680"/>
            <a:ext cx="16230600" cy="0"/>
          </a:xfrm>
          <a:prstGeom prst="line">
            <a:avLst/>
          </a:prstGeom>
          <a:ln w="28575" cap="flat">
            <a:solidFill>
              <a:srgbClr val="201F1C"/>
            </a:solidFill>
            <a:prstDash val="solid"/>
            <a:headEnd type="none" w="sm" len="sm"/>
            <a:tailEnd type="none" w="sm" len="sm"/>
          </a:ln>
        </p:spPr>
        <p:txBody>
          <a:bodyPr/>
          <a:lstStyle/>
          <a:p>
            <a:endParaRPr lang="en-GB"/>
          </a:p>
        </p:txBody>
      </p:sp>
      <p:sp>
        <p:nvSpPr>
          <p:cNvPr id="6" name="TextBox 6"/>
          <p:cNvSpPr txBox="1"/>
          <p:nvPr/>
        </p:nvSpPr>
        <p:spPr>
          <a:xfrm>
            <a:off x="1363546" y="3020253"/>
            <a:ext cx="15560909" cy="1816421"/>
          </a:xfrm>
          <a:prstGeom prst="rect">
            <a:avLst/>
          </a:prstGeom>
        </p:spPr>
        <p:txBody>
          <a:bodyPr lIns="0" tIns="0" rIns="0" bIns="0" rtlCol="0" anchor="t">
            <a:spAutoFit/>
          </a:bodyPr>
          <a:lstStyle/>
          <a:p>
            <a:pPr algn="ctr">
              <a:lnSpc>
                <a:spcPts val="13066"/>
              </a:lnSpc>
            </a:pPr>
            <a:r>
              <a:rPr lang="en-US" sz="15193">
                <a:solidFill>
                  <a:srgbClr val="FFFFFF"/>
                </a:solidFill>
                <a:latin typeface="Nourd Semi-Bold"/>
              </a:rPr>
              <a:t>CONCLUSION</a:t>
            </a:r>
          </a:p>
        </p:txBody>
      </p:sp>
      <p:pic>
        <p:nvPicPr>
          <p:cNvPr id="7" name="6">
            <a:hlinkClick r:id="" action="ppaction://media"/>
            <a:extLst>
              <a:ext uri="{FF2B5EF4-FFF2-40B4-BE49-F238E27FC236}">
                <a16:creationId xmlns:a16="http://schemas.microsoft.com/office/drawing/2014/main" id="{AC0E4ADD-54AA-2C07-919F-01F76EF84F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771937" y="8692000"/>
            <a:ext cx="487363" cy="487363"/>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557</Words>
  <Application>Microsoft Office PowerPoint</Application>
  <PresentationFormat>Custom</PresentationFormat>
  <Paragraphs>54</Paragraphs>
  <Slides>6</Slides>
  <Notes>6</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Aileron Bold</vt:lpstr>
      <vt:lpstr>Aileron</vt:lpstr>
      <vt:lpstr>Calibri</vt:lpstr>
      <vt:lpstr>-apple-system</vt:lpstr>
      <vt:lpstr>Arial</vt:lpstr>
      <vt:lpstr>Nourd Semi-Bold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Aggregator Analysis</dc:title>
  <cp:lastModifiedBy>Firas Ben Thayer</cp:lastModifiedBy>
  <cp:revision>5</cp:revision>
  <dcterms:created xsi:type="dcterms:W3CDTF">2006-08-16T00:00:00Z</dcterms:created>
  <dcterms:modified xsi:type="dcterms:W3CDTF">2024-05-16T15:07:35Z</dcterms:modified>
  <dc:identifier>DAGFZC3VO9g</dc:identifier>
</cp:coreProperties>
</file>